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8" r:id="rId2"/>
    <p:sldId id="257" r:id="rId3"/>
    <p:sldId id="258" r:id="rId4"/>
    <p:sldId id="259" r:id="rId5"/>
    <p:sldId id="266" r:id="rId6"/>
    <p:sldId id="264" r:id="rId7"/>
    <p:sldId id="265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4FD73EB-5922-4DE6-ACFD-146FDDBB1185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97D0060-2273-4FF1-847C-62A94E37D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wheel spokes="1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poultry diseases 2 (u3u3enh)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Dr.Harith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Abdulla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Pathology and Poultry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veterinary medicine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of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basrah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chapter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Viral Diseases-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lecture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1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en-US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Runting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–stunting Syndrome 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(RSS) 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University of </a:t>
              </a:r>
              <a:r>
                <a:rPr kumimoji="0" lang="en-GB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Basrah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 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College of veterinary 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medicine-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/>
              </a:r>
              <a:b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panose="020B0604020202020204" pitchFamily="34" charset="0"/>
              </a:rPr>
              <a:t> شعار الكلية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413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Diagnosis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1-</a:t>
            </a:r>
            <a:r>
              <a:rPr lang="en-US" dirty="0" smtClean="0"/>
              <a:t> Signs.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2-</a:t>
            </a:r>
            <a:r>
              <a:rPr lang="en-US" dirty="0" smtClean="0"/>
              <a:t>Lesions.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3-</a:t>
            </a:r>
            <a:r>
              <a:rPr lang="en-US" dirty="0" smtClean="0"/>
              <a:t>ELISA.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u="sng" dirty="0" smtClean="0">
                <a:solidFill>
                  <a:srgbClr val="C00000"/>
                </a:solidFill>
              </a:rPr>
              <a:t>Differential diagnosis </a:t>
            </a:r>
            <a:r>
              <a:rPr lang="en-US" sz="4400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1-</a:t>
            </a:r>
            <a:r>
              <a:rPr lang="en-US" dirty="0" smtClean="0"/>
              <a:t> </a:t>
            </a:r>
            <a:r>
              <a:rPr lang="en-US" u="sng" dirty="0" smtClean="0"/>
              <a:t>Mycoplasma</a:t>
            </a:r>
            <a:r>
              <a:rPr lang="en-US" dirty="0" smtClean="0"/>
              <a:t>  </a:t>
            </a:r>
            <a:r>
              <a:rPr lang="en-US" u="sng" dirty="0" err="1" smtClean="0"/>
              <a:t>synoviae</a:t>
            </a:r>
            <a:r>
              <a:rPr lang="en-US" u="sng" dirty="0" smtClean="0"/>
              <a:t>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2-</a:t>
            </a:r>
            <a:r>
              <a:rPr lang="en-US" dirty="0" smtClean="0"/>
              <a:t>Staphylococcal  arthritis.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3-</a:t>
            </a:r>
            <a:r>
              <a:rPr lang="en-US" dirty="0" smtClean="0"/>
              <a:t> Spontaneous rupture of the </a:t>
            </a:r>
            <a:r>
              <a:rPr lang="en-US" dirty="0" err="1" smtClean="0"/>
              <a:t>gastrocnemius</a:t>
            </a:r>
            <a:r>
              <a:rPr lang="en-US" dirty="0" smtClean="0"/>
              <a:t> tendon.</a:t>
            </a:r>
          </a:p>
          <a:p>
            <a:pPr marL="0" indent="0">
              <a:buNone/>
            </a:pPr>
            <a:r>
              <a:rPr lang="en-US" dirty="0" smtClean="0"/>
              <a:t>4-Colibacillosis (</a:t>
            </a:r>
            <a:r>
              <a:rPr lang="en-US" dirty="0" err="1" smtClean="0"/>
              <a:t>Synovitis</a:t>
            </a:r>
            <a:r>
              <a:rPr lang="en-US" smtClean="0"/>
              <a:t>).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3715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u="sng" dirty="0" smtClean="0">
                <a:solidFill>
                  <a:srgbClr val="C00000"/>
                </a:solidFill>
              </a:rPr>
              <a:t>Control</a:t>
            </a:r>
            <a:r>
              <a:rPr lang="en-US" sz="4800" dirty="0" smtClean="0">
                <a:solidFill>
                  <a:srgbClr val="C00000"/>
                </a:solidFill>
              </a:rPr>
              <a:t> :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362"/>
            <a:ext cx="8229600" cy="485780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1-</a:t>
            </a:r>
            <a:r>
              <a:rPr lang="en-US" dirty="0" smtClean="0"/>
              <a:t> Biosecurity 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2-</a:t>
            </a:r>
            <a:r>
              <a:rPr lang="en-US" dirty="0" smtClean="0"/>
              <a:t> Good poultry house management.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3-</a:t>
            </a:r>
            <a:r>
              <a:rPr lang="en-US" dirty="0" smtClean="0"/>
              <a:t>Vaccination.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u="sng" dirty="0" smtClean="0">
                <a:solidFill>
                  <a:srgbClr val="C00000"/>
                </a:solidFill>
              </a:rPr>
              <a:t>Prevention </a:t>
            </a:r>
            <a:r>
              <a:rPr lang="en-US" sz="4400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1-</a:t>
            </a:r>
            <a:r>
              <a:rPr lang="en-US" dirty="0" smtClean="0"/>
              <a:t> RSS agents are heat–sensitive.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2-</a:t>
            </a:r>
            <a:r>
              <a:rPr lang="en-US" dirty="0" smtClean="0"/>
              <a:t> Thermal treatment of litter.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756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RSS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Is a  disease  syndrome  with  several  names , characterized  by  lowered  body  weight  and described  as  </a:t>
            </a:r>
            <a:r>
              <a:rPr lang="en-US" sz="3200" dirty="0" err="1" smtClean="0"/>
              <a:t>runting</a:t>
            </a:r>
            <a:r>
              <a:rPr lang="en-US" sz="3200" dirty="0" smtClean="0"/>
              <a:t>-stunting,  pale  bird, </a:t>
            </a:r>
            <a:r>
              <a:rPr lang="en-US" sz="3200" dirty="0" err="1" smtClean="0"/>
              <a:t>malabsorption</a:t>
            </a:r>
            <a:r>
              <a:rPr lang="en-US" sz="3200" dirty="0" smtClean="0"/>
              <a:t>  syndrome,  brittle  bone  and helicopter  wing  syndrome. It  is  a disease of young birds  associated  with delayed  growth ,   and  runts during  the  first   2-3  weeks of age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93680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u="sng" dirty="0" smtClean="0">
                <a:solidFill>
                  <a:srgbClr val="C00000"/>
                </a:solidFill>
              </a:rPr>
              <a:t>Etiology :</a:t>
            </a:r>
            <a:endParaRPr lang="en-US" sz="4800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Several viruses like reovirus, 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bacteria and other pathogens.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764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u="sng" dirty="0" smtClean="0">
                <a:solidFill>
                  <a:srgbClr val="C00000"/>
                </a:solidFill>
              </a:rPr>
              <a:t>Clinical signs </a:t>
            </a:r>
            <a:endParaRPr lang="en-US" sz="4800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1- </a:t>
            </a:r>
            <a:r>
              <a:rPr lang="en-US" sz="2800" dirty="0" smtClean="0"/>
              <a:t>Severely delayed growth             Low uniformity.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2-</a:t>
            </a:r>
            <a:r>
              <a:rPr lang="en-US" sz="2800" dirty="0" smtClean="0"/>
              <a:t> Pale  and  stunted.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3-</a:t>
            </a:r>
            <a:r>
              <a:rPr lang="en-US" sz="2800" dirty="0" smtClean="0"/>
              <a:t>Watery  diarrhea           soiled vents         Damp  litter.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4-</a:t>
            </a:r>
            <a:r>
              <a:rPr lang="en-US" sz="2800" dirty="0" smtClean="0"/>
              <a:t>No early  mortality :  Late  mortality  may  be  high.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5-</a:t>
            </a:r>
            <a:r>
              <a:rPr lang="en-US" sz="2800" dirty="0" smtClean="0"/>
              <a:t>Occurs  at  6-7 days of age , the usual peak of the problem occurs</a:t>
            </a:r>
          </a:p>
          <a:p>
            <a:pPr marL="0" indent="0">
              <a:buNone/>
            </a:pPr>
            <a:r>
              <a:rPr lang="en-US" sz="2800" dirty="0" smtClean="0"/>
              <a:t>    at around 10-12 days of age </a:t>
            </a:r>
            <a:r>
              <a:rPr lang="en-US" dirty="0" smtClean="0"/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286380" y="2071678"/>
            <a:ext cx="43333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858412" y="207167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643702" y="307181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3857620" y="314324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4992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428604"/>
            <a:ext cx="81439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6-</a:t>
            </a:r>
            <a:r>
              <a:rPr lang="en-US" sz="3200" dirty="0" smtClean="0">
                <a:solidFill>
                  <a:srgbClr val="FF0000"/>
                </a:solidFill>
              </a:rPr>
              <a:t>a/ </a:t>
            </a:r>
            <a:r>
              <a:rPr lang="en-US" sz="3200" dirty="0" smtClean="0"/>
              <a:t>As  feathers  appear on affected  birds, smaller than normal and</a:t>
            </a:r>
          </a:p>
          <a:p>
            <a:r>
              <a:rPr lang="en-US" sz="3200" dirty="0" smtClean="0"/>
              <a:t>       may be curled  especially at the wing tips ( Helicopter Disease ).</a:t>
            </a:r>
          </a:p>
          <a:p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 b- </a:t>
            </a:r>
            <a:r>
              <a:rPr lang="en-US" sz="3200" dirty="0" smtClean="0"/>
              <a:t>The  legs  and  beak of affected  birds may appear pale  in color </a:t>
            </a:r>
          </a:p>
          <a:p>
            <a:r>
              <a:rPr lang="en-US" sz="3200" dirty="0" smtClean="0"/>
              <a:t>       ( Pale Bird Syndrome ).</a:t>
            </a:r>
          </a:p>
          <a:p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c- </a:t>
            </a:r>
            <a:r>
              <a:rPr lang="en-US" sz="3200" dirty="0" smtClean="0"/>
              <a:t>Some  birds  may  have  rickets  or  broken legs ( Brittle Bone </a:t>
            </a:r>
          </a:p>
          <a:p>
            <a:r>
              <a:rPr lang="en-US" sz="3200" dirty="0" smtClean="0"/>
              <a:t>       Disease ). </a:t>
            </a:r>
            <a:endParaRPr lang="en-US" sz="3200" dirty="0"/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G:\محاضرات الرابع الغير مصححة (viral disease)\runting-stunting syndrome -picture\26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357158" y="714356"/>
            <a:ext cx="364333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Low uniformity</a:t>
            </a:r>
            <a:endParaRPr lang="ar-IQ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G:\محاضرات الرابع الغير مصححة (viral disease)\runting-stunting syndrome -picture\43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مربع نص 5"/>
          <p:cNvSpPr txBox="1"/>
          <p:nvPr/>
        </p:nvSpPr>
        <p:spPr>
          <a:xfrm>
            <a:off x="4786314" y="571480"/>
            <a:ext cx="40719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Helicopter Disease </a:t>
            </a:r>
            <a:endParaRPr lang="ar-IQ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Post-mortem lesions :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2326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1-</a:t>
            </a:r>
            <a:r>
              <a:rPr lang="en-US" dirty="0" smtClean="0"/>
              <a:t> Small  livers  with a  grossly  enlarged  gallbladder.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2- </a:t>
            </a:r>
            <a:r>
              <a:rPr lang="en-US" dirty="0" smtClean="0"/>
              <a:t>Pale , thin , almost  translucent  intestinal  wall  with  wet</a:t>
            </a:r>
          </a:p>
          <a:p>
            <a:pPr marL="0" indent="0">
              <a:buNone/>
            </a:pPr>
            <a:r>
              <a:rPr lang="en-US" dirty="0" smtClean="0"/>
              <a:t>pellets of undigested  food visible  through the  intestinal  wall.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3-</a:t>
            </a:r>
            <a:r>
              <a:rPr lang="en-US" dirty="0" smtClean="0"/>
              <a:t> Large  amount of fluids inside the small and large intestines.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4- </a:t>
            </a:r>
            <a:r>
              <a:rPr lang="en-US" dirty="0" smtClean="0"/>
              <a:t>Feed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cloacal</a:t>
            </a:r>
            <a:r>
              <a:rPr lang="en-US" dirty="0" smtClean="0"/>
              <a:t>  impaction.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5-</a:t>
            </a:r>
            <a:r>
              <a:rPr lang="en-US" dirty="0" smtClean="0"/>
              <a:t> Increased  amount  of  pericardial  fluid.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White or cream-colored plaques in the </a:t>
            </a:r>
            <a:r>
              <a:rPr lang="en-US" dirty="0" err="1" smtClean="0"/>
              <a:t>proventricular</a:t>
            </a:r>
            <a:r>
              <a:rPr lang="en-US" dirty="0" smtClean="0"/>
              <a:t>  glands.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366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Microscopically: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1-</a:t>
            </a:r>
            <a:r>
              <a:rPr lang="en-US" sz="2800" dirty="0" smtClean="0"/>
              <a:t> Cystic enteritis.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/>
              <a:t>-Pancreatitis            </a:t>
            </a:r>
            <a:r>
              <a:rPr lang="en-US" dirty="0" smtClean="0"/>
              <a:t>pancreatic degeneration/ fibrosis.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4800" u="sng" dirty="0" smtClean="0">
                <a:solidFill>
                  <a:srgbClr val="C00000"/>
                </a:solidFill>
              </a:rPr>
              <a:t>Transmission</a:t>
            </a:r>
            <a:r>
              <a:rPr lang="en-US" sz="4800" dirty="0" smtClean="0">
                <a:solidFill>
                  <a:srgbClr val="C00000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1-</a:t>
            </a:r>
            <a:r>
              <a:rPr lang="en-US" dirty="0" smtClean="0"/>
              <a:t> Vertical transmission.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2-</a:t>
            </a:r>
            <a:r>
              <a:rPr lang="en-US" dirty="0" smtClean="0"/>
              <a:t> Lateral transmission.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43808" y="239701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183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511</TotalTime>
  <Words>391</Words>
  <Application>Microsoft Office PowerPoint</Application>
  <PresentationFormat>عرض على الشاشة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Lucida Sans Unicode</vt:lpstr>
      <vt:lpstr>Times New Roman</vt:lpstr>
      <vt:lpstr>Clarity</vt:lpstr>
      <vt:lpstr>عرض تقديمي في PowerPoint</vt:lpstr>
      <vt:lpstr>RSS</vt:lpstr>
      <vt:lpstr>Etiology :</vt:lpstr>
      <vt:lpstr>Clinical signs </vt:lpstr>
      <vt:lpstr>عرض تقديمي في PowerPoint</vt:lpstr>
      <vt:lpstr>عرض تقديمي في PowerPoint</vt:lpstr>
      <vt:lpstr>عرض تقديمي في PowerPoint</vt:lpstr>
      <vt:lpstr>Post-mortem lesions :</vt:lpstr>
      <vt:lpstr>Microscopically: </vt:lpstr>
      <vt:lpstr>Diagnosis:</vt:lpstr>
      <vt:lpstr>Control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Runting –Stunting Syndrome</dc:title>
  <dc:creator>Toshiba</dc:creator>
  <cp:lastModifiedBy>Maher</cp:lastModifiedBy>
  <cp:revision>55</cp:revision>
  <dcterms:created xsi:type="dcterms:W3CDTF">2013-03-27T19:40:04Z</dcterms:created>
  <dcterms:modified xsi:type="dcterms:W3CDTF">2024-04-04T07:48:04Z</dcterms:modified>
</cp:coreProperties>
</file>